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71" r:id="rId3"/>
    <p:sldId id="257" r:id="rId4"/>
    <p:sldId id="288" r:id="rId5"/>
    <p:sldId id="272" r:id="rId6"/>
    <p:sldId id="262" r:id="rId7"/>
    <p:sldId id="296" r:id="rId8"/>
    <p:sldId id="261" r:id="rId9"/>
    <p:sldId id="281" r:id="rId10"/>
    <p:sldId id="280" r:id="rId11"/>
    <p:sldId id="283" r:id="rId12"/>
    <p:sldId id="284" r:id="rId13"/>
    <p:sldId id="285" r:id="rId14"/>
    <p:sldId id="295" r:id="rId15"/>
    <p:sldId id="270" r:id="rId16"/>
    <p:sldId id="274" r:id="rId17"/>
    <p:sldId id="277" r:id="rId18"/>
    <p:sldId id="292" r:id="rId19"/>
    <p:sldId id="287" r:id="rId20"/>
    <p:sldId id="286" r:id="rId21"/>
    <p:sldId id="273" r:id="rId22"/>
    <p:sldId id="275" r:id="rId23"/>
    <p:sldId id="278" r:id="rId24"/>
    <p:sldId id="291" r:id="rId25"/>
    <p:sldId id="290" r:id="rId26"/>
    <p:sldId id="289" r:id="rId27"/>
    <p:sldId id="294" r:id="rId28"/>
    <p:sldId id="297" r:id="rId29"/>
    <p:sldId id="269" r:id="rId30"/>
    <p:sldId id="267" r:id="rId31"/>
    <p:sldId id="293" r:id="rId32"/>
    <p:sldId id="26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2" d="100"/>
          <a:sy n="82" d="100"/>
        </p:scale>
        <p:origin x="15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slide" Target="/ppt/slides/slide20.xml" Id="rId21" /><Relationship Type="http://schemas.openxmlformats.org/officeDocument/2006/relationships/notesMaster" Target="/ppt/notesMasters/notesMaster1.xml" Id="rId34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slide" Target="/ppt/slides/slide32.xml" Id="rId33" /><Relationship Type="http://schemas.openxmlformats.org/officeDocument/2006/relationships/tableStyles" Target="/ppt/tableStyles.xml" Id="rId38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slide" Target="/ppt/slides/slide28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slide" Target="/ppt/slides/slide31.xml" Id="rId32" /><Relationship Type="http://schemas.openxmlformats.org/officeDocument/2006/relationships/theme" Target="/ppt/theme/theme1.xml" Id="rId37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viewProps" Target="/ppt/viewProps.xml" Id="rId36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0.xml" Id="rId31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slide" Target="/ppt/slides/slide29.xml" Id="rId30" /><Relationship Type="http://schemas.openxmlformats.org/officeDocument/2006/relationships/presProps" Target="/ppt/presProps.xml" Id="rId35" /><Relationship Type="http://schemas.openxmlformats.org/officeDocument/2006/relationships/slide" Target="/ppt/slides/slide7.xml" Id="rId8" /><Relationship Type="http://schemas.openxmlformats.org/officeDocument/2006/relationships/slide" Target="/ppt/slides/slide2.xml" Id="rId3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20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30.xml" Id="rId2" /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31.xml" Id="rId2" /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32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D5DB5-5221-C91F-07E2-E05F76FF3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EA9A8-47EB-EA57-B62C-E9EA587DB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819B6-255A-AC09-7582-3A51D7E50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49698-1D02-C0FE-9290-771F76E43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1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6158-B2FF-7866-BCE9-C15A01666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4E30B9-3B85-E65E-BECD-7DC6CDA22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DE289-C0A8-42E0-E383-D94AEFB95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643CC-690E-2086-4F69-037E767D9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B72E-36EB-9008-0F12-8DB050B33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7A209-1BD9-CEF8-C37E-BBFADDDF5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C474BF-AB5E-CB9E-4F3F-7B9012B61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36EDD-89AE-BD5E-56A0-A094E47F5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35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56CA8-D8C8-792D-3D61-201FA881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8F779-AC51-603B-3669-B4A819A94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CA79D9-7F5C-C54F-D8EF-0707E026E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5593B-1CDD-2E4C-4C0D-25D795321D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50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4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9BC5C-9DBF-76DF-C66F-46C295609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0DA01-548F-B3B9-32A4-207EF6F17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0F8CE-6827-6641-E74C-6CF17103D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ABC61-6C06-05C9-31EB-27BCBEF81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7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08A52-FD81-99F9-1626-1C7C3C2F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608E-E142-8BB0-4577-18A4E6E0F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F5DAC8-3311-4954-65FB-4EE1C2C21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23BB3-09BE-A623-6A73-881351B59D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8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2834F-8FEF-09C5-9F75-E17FBF35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4DC30-09DB-A5BC-3BF1-5F9F12709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ECD74-0A0C-5116-AFAC-596953759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7369-5007-16F2-AF93-E764C4FB91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64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1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9E95A-5663-9F31-9646-E92A6FEF0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F7144-5F5F-CD4E-8432-DB61056AF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E2A125-CB37-8409-EE6B-8C7BBB9C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F2D9-FA49-5564-DD07-3E774CDDC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1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68B0-7A10-37B8-7382-BD416F112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84E9C-9C5A-805D-2835-59ECA80D3A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80AA5-AD24-C358-E827-3AAD03749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F896E-5996-71B1-8068-555805A7A1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68352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image" Target="/ppt/media/image1.png" Id="rId1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" /><Relationship Type="http://schemas.openxmlformats.org/officeDocument/2006/relationships/image" Target="/ppt/media/image5.png" Id="rId5" /><Relationship Type="http://schemas.openxmlformats.org/officeDocument/2006/relationships/notesSlide" Target="/ppt/notesSlides/notesSlide9.xml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6.jpe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" /><Relationship Type="http://schemas.openxmlformats.org/officeDocument/2006/relationships/image" Target="/ppt/media/image7.png" Id="rId5" /><Relationship Type="http://schemas.openxmlformats.org/officeDocument/2006/relationships/notesSlide" Target="/ppt/notesSlides/notesSlide11.xml" Id="rId4" /><Relationship Type="http://schemas.openxmlformats.org/officeDocument/2006/relationships/video" Target="/ppt/media/media2.mp4" Id="rId2" /><Relationship Type="http://schemas.microsoft.com/office/2007/relationships/media" Target="/ppt/media/media2.mp4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8.jpe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1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9.png" Id="rId4" /><Relationship Type="http://schemas.openxmlformats.org/officeDocument/2006/relationships/video" Target="/ppt/media/media3.mp4" Id="rId2" /><Relationship Type="http://schemas.microsoft.com/office/2007/relationships/media" Target="/ppt/media/media3.mp4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0.jpeg" Id="rId2" /><Relationship Type="http://schemas.openxmlformats.org/officeDocument/2006/relationships/slideLayout" Target="/ppt/slideLayouts/slideLayout2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11.jpeg" Id="rId2" /><Relationship Type="http://schemas.openxmlformats.org/officeDocument/2006/relationships/slideLayout" Target="/ppt/slideLayouts/slideLayout2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13.jpeg" Id="rId3" /><Relationship Type="http://schemas.openxmlformats.org/officeDocument/2006/relationships/image" Target="/ppt/media/image12.jpeg" Id="rId2" /><Relationship Type="http://schemas.openxmlformats.org/officeDocument/2006/relationships/slideLayout" Target="/ppt/slideLayouts/slideLayout2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15.jpeg" Id="rId3" /><Relationship Type="http://schemas.openxmlformats.org/officeDocument/2006/relationships/image" Target="/ppt/media/image14.jpeg" Id="rId2" /><Relationship Type="http://schemas.openxmlformats.org/officeDocument/2006/relationships/slideLayout" Target="/ppt/slideLayouts/slideLayout2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16.jpeg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1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18.jpeg" Id="rId2" /><Relationship Type="http://schemas.openxmlformats.org/officeDocument/2006/relationships/slideLayout" Target="/ppt/slideLayouts/slideLayout2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19.jpeg" Id="rId2" /><Relationship Type="http://schemas.openxmlformats.org/officeDocument/2006/relationships/slideLayout" Target="/ppt/slideLayouts/slideLayout2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20.png" Id="rId4" /><Relationship Type="http://schemas.openxmlformats.org/officeDocument/2006/relationships/video" Target="/ppt/media/media4.mp4" Id="rId2" /><Relationship Type="http://schemas.microsoft.com/office/2007/relationships/media" Target="/ppt/media/media4.mp4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21.png" Id="rId4" /><Relationship Type="http://schemas.openxmlformats.org/officeDocument/2006/relationships/video" Target="/ppt/media/media5.mp4" Id="rId2" /><Relationship Type="http://schemas.microsoft.com/office/2007/relationships/media" Target="/ppt/media/media5.mp4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22.png" Id="rId4" /><Relationship Type="http://schemas.openxmlformats.org/officeDocument/2006/relationships/video" Target="/ppt/media/media6.mp4" Id="rId2" /><Relationship Type="http://schemas.microsoft.com/office/2007/relationships/media" Target="/ppt/media/media6.mp4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23.png" Id="rId4" /><Relationship Type="http://schemas.openxmlformats.org/officeDocument/2006/relationships/video" Target="/ppt/media/media7.mp4" Id="rId2" /><Relationship Type="http://schemas.microsoft.com/office/2007/relationships/media" Target="/ppt/media/media7.mp4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24.png" Id="rId4" /><Relationship Type="http://schemas.openxmlformats.org/officeDocument/2006/relationships/video" Target="/ppt/media/media8.mp4" Id="rId2" /><Relationship Type="http://schemas.microsoft.com/office/2007/relationships/media" Target="/ppt/media/media8.mp4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25.png" Id="rId4" /><Relationship Type="http://schemas.openxmlformats.org/officeDocument/2006/relationships/video" Target="/ppt/media/media9.mp4" Id="rId2" /><Relationship Type="http://schemas.microsoft.com/office/2007/relationships/media" Target="/ppt/media/media9.mp4" Id="rId1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1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1.xml" Id="rId1" /><Relationship Type="http://schemas.openxmlformats.org/officeDocument/2006/relationships/hyperlink" Target="https://doi.org/10.3390/s24113615" TargetMode="External" Id="rId3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notesSlide" Target="/ppt/notesSlides/notesSlide15.xml" Id="rId2" /><Relationship Type="http://schemas.openxmlformats.org/officeDocument/2006/relationships/slideLayout" Target="/ppt/slideLayouts/slideLayout1.xml" Id="rId1" /><Relationship Type="http://schemas.openxmlformats.org/officeDocument/2006/relationships/hyperlink" Target="https://discuss.pynq.io/t/tutorial-creating-a-hardware-design-for-pynq/1452" TargetMode="External" Id="rId3" /><Relationship Type="http://schemas.openxmlformats.org/officeDocument/2006/relationships/hyperlink" Target="https://discuss.pynq.io/t/tutorial-using-a-hls-stream-ip-with-dma-part-2-vivado-design/3345" TargetMode="External" Id="rId7" /><Relationship Type="http://schemas.openxmlformats.org/officeDocument/2006/relationships/hyperlink" Target="https://discuss.pynq.io/t/tutorial-using-a-hls-stream-ip-with-dma-part-1-hls-design/33445" TargetMode="External" Id="rId6" /><Relationship Type="http://schemas.openxmlformats.org/officeDocument/2006/relationships/hyperlink" Target="https://discuss.pynq.io/t/tutorial-pynq-dma-part-2-using-the-dma-from-pynq/31344" TargetMode="External" Id="rId5" /><Relationship Type="http://schemas.openxmlformats.org/officeDocument/2006/relationships/hyperlink" Target="https://discuss.pynq.io/t/tutorial-pynq-dma-part-1-hardware-design/31333" TargetMode="External" Id="rId4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1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1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1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3.jpe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1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1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0953" y="1062752"/>
            <a:ext cx="70328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Development of a Pan-Tilt Gimbal Control System for Mechanical Video Stabilization and Vision Based Target Tracking</a:t>
            </a:r>
          </a:p>
          <a:p>
            <a:pPr algn="ctr"/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953" y="2410998"/>
            <a:ext cx="7032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Sharish K A (RA2211038010017)</a:t>
            </a:r>
          </a:p>
          <a:p>
            <a:pPr algn="ctr">
              <a:lnSpc>
                <a:spcPct val="15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Diyanez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Kandasaamy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S (RA2211038010032)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Anirudh A (RA2211038010049)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953" y="4737336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R. Senthilnathan M.E., Ph.D.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028950" y="1799141"/>
            <a:ext cx="3168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Batch No. MHRP07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459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9F25-ABB6-F160-BCAD-63504CB26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98AAF-B94B-3222-EBEF-5B3038EB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D49-D04C-4B42-93EA-601462D25AAB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814AA-A07F-1206-C172-9E884970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10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48C5-D857-7858-B45A-2DA306371487}"/>
              </a:ext>
            </a:extLst>
          </p:cNvPr>
          <p:cNvSpPr txBox="1"/>
          <p:nvPr/>
        </p:nvSpPr>
        <p:spPr>
          <a:xfrm>
            <a:off x="453838" y="1165053"/>
            <a:ext cx="8582586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EDE2AF4-A977-55D3-4100-9910F783338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11" name="resolver angle generation">
            <a:hlinkClick r:id="" action="ppaction://media"/>
            <a:extLst>
              <a:ext uri="{FF2B5EF4-FFF2-40B4-BE49-F238E27FC236}">
                <a16:creationId xmlns:a16="http://schemas.microsoft.com/office/drawing/2014/main" id="{6D9DFED4-6195-76D9-E8EA-B4A1ADEE7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001" y="1777967"/>
            <a:ext cx="8515350" cy="47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BA3C0-F15A-C26F-C37D-0F635ADF8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A6F0E-7005-A39E-CE53-4D5EC2E1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D49-D04C-4B42-93EA-601462D25AAB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EA323-0A37-E2C5-EA76-C370B8F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11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DF8F6-9E7F-1D6B-4016-9BCEE930602D}"/>
              </a:ext>
            </a:extLst>
          </p:cNvPr>
          <p:cNvSpPr txBox="1"/>
          <p:nvPr/>
        </p:nvSpPr>
        <p:spPr>
          <a:xfrm>
            <a:off x="453838" y="1165053"/>
            <a:ext cx="85825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Disturbance rejection control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D0A2D2B-E9FF-4F30-423B-44F8C8C2D1E4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01BDB2-8565-A306-3F17-2991180C1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2009034"/>
            <a:ext cx="9036424" cy="42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5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8D65-F731-7CBE-ADFB-EB82BF1D3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FAC6-AE7B-4C13-7876-064CFD52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D49-D04C-4B42-93EA-601462D25AAB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A6827-33F3-D312-8AAA-94F4A7F6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12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B8C3C-6731-4235-6D45-FBC2C784BC5B}"/>
              </a:ext>
            </a:extLst>
          </p:cNvPr>
          <p:cNvSpPr txBox="1"/>
          <p:nvPr/>
        </p:nvSpPr>
        <p:spPr>
          <a:xfrm>
            <a:off x="453838" y="1165053"/>
            <a:ext cx="8582586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Disturbance rejection demo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0C614CD-303C-8F29-7729-29A7FEA95EE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3" name="stabliser">
            <a:hlinkClick r:id="" action="ppaction://media"/>
            <a:extLst>
              <a:ext uri="{FF2B5EF4-FFF2-40B4-BE49-F238E27FC236}">
                <a16:creationId xmlns:a16="http://schemas.microsoft.com/office/drawing/2014/main" id="{7E0E582B-4D73-DF62-CD34-7C5B120B9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725" y="1772143"/>
            <a:ext cx="8472437" cy="48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4636-F576-7BB4-39D9-00ACD6B86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8B413-93E5-6A0D-D8E0-CF6FAAD7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D49-D04C-4B42-93EA-601462D25AAB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473AA-C983-E4CE-93EB-BDC6C8D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13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186C2-AA38-F241-C326-9D56D07DBBFB}"/>
              </a:ext>
            </a:extLst>
          </p:cNvPr>
          <p:cNvSpPr txBox="1"/>
          <p:nvPr/>
        </p:nvSpPr>
        <p:spPr>
          <a:xfrm>
            <a:off x="453838" y="1165053"/>
            <a:ext cx="8582586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Tracking controller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79ED0F4-E5A7-8245-AB09-24E5C8506112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03CA9-976C-6C45-F673-4DC356644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5" y="1773277"/>
            <a:ext cx="8859142" cy="44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5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4AB60-02F8-45EA-EDEB-63909419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FEB96-10F4-ADF7-977A-5DC2E1AA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78D7-9796-E2AC-F8A2-02890682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pic>
        <p:nvPicPr>
          <p:cNvPr id="5" name="Screen Recording 2026-01-20 140550">
            <a:hlinkClick r:id="" action="ppaction://media"/>
            <a:extLst>
              <a:ext uri="{FF2B5EF4-FFF2-40B4-BE49-F238E27FC236}">
                <a16:creationId xmlns:a16="http://schemas.microsoft.com/office/drawing/2014/main" id="{48E75481-FCF1-E9B8-7BEE-9143C0970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220" y="1831036"/>
            <a:ext cx="8369559" cy="4707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EC6B-690F-8044-7D7F-C781F39FAB34}"/>
              </a:ext>
            </a:extLst>
          </p:cNvPr>
          <p:cNvSpPr txBox="1"/>
          <p:nvPr/>
        </p:nvSpPr>
        <p:spPr>
          <a:xfrm>
            <a:off x="453838" y="1165053"/>
            <a:ext cx="85825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Visual tracker demo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3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B2FE-AEB8-9134-1D3E-8FCB45883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E9653-CC78-B981-8125-A88AA891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6665165-D0AE-E9E2-3804-23C74820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09936-C611-5B70-9E73-60C6C7A9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2071395"/>
            <a:ext cx="8770776" cy="37820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A20A51-65A3-3CE1-4815-3D1F8741C6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341438"/>
            <a:ext cx="78867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Camera Mount CAD (PART 1)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6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0079-571D-6DC1-FA17-629D0C877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2A152-D050-C8F6-9995-18B02708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AE46-B29F-A923-F620-9C187B4B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8D00259-8D7A-5093-CF5D-98B27200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C9EDD-604E-A079-A2A5-242DAA7A6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9883"/>
            <a:ext cx="8285583" cy="43747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0A75D9-959E-EDB6-A34F-BD364C5489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341438"/>
            <a:ext cx="7886700" cy="12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Camera Mount CAD (PART 2)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32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DEA7B-51F2-17EE-7BDC-442E17738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8251D-3C3F-B7FB-A617-D2741F32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C5CE4-5289-C6D7-36DC-5E505603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E50733-458C-0622-0470-C78AF2EE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951768-41E2-01CC-10D2-72E859DD9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94" y="1194318"/>
            <a:ext cx="4665306" cy="498264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F49AA6-EB68-28B2-C7D4-34407F269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317"/>
            <a:ext cx="4478694" cy="49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01AB8-68FA-4E8F-EE5C-8A5A8BA0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D3568-E1C9-A2E7-4DFF-464AD9981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341436"/>
            <a:ext cx="4572000" cy="48355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57FB-CD2F-521F-98B7-9F1FC4B71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10BC1-7BCD-2A4F-7EC2-55EF18FF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9AD8B0F-FB00-7E7F-A237-1F16606D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8CEB1-114C-90A7-28F8-5CEBF199E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436"/>
            <a:ext cx="4572000" cy="48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6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282E3-9AFD-36D0-1F87-C4BA9B0A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82FB2-6C37-F2EE-321D-91CFE867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21A64-9953-7D3A-6E2F-04E71BE3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BFECC2-8FBD-A2D6-A8D3-90A8EA81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06DDE-1846-5A35-18A5-9ED26A75D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83707" y="590441"/>
            <a:ext cx="4776586" cy="74854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A734FD-31C3-1760-A61D-D7B73DA8F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341438"/>
            <a:ext cx="78867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PYNQ BOARD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2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96F6F-A0DF-4FBE-9F14-E8656A482ACD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193" y="1183714"/>
            <a:ext cx="8582586" cy="459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lvl="0" indent="-336550">
              <a:lnSpc>
                <a:spcPct val="115000"/>
              </a:lnSpc>
              <a:buClr>
                <a:schemeClr val="dk1"/>
              </a:buClr>
              <a:buSzPts val="1700"/>
              <a:buFont typeface="Times New Roman"/>
              <a:buChar char="❑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aims to develop a pan-tilt gimbal system for mechanical video stabilization and target tracking. The objective is to design a control system for an existing gimbal platform that is both robust against disturbances as well as agile and stable during object tracking.</a:t>
            </a:r>
          </a:p>
          <a:p>
            <a:pPr marL="457200" lvl="0" indent="-336550">
              <a:lnSpc>
                <a:spcPct val="115000"/>
              </a:lnSpc>
              <a:buClr>
                <a:schemeClr val="dk1"/>
              </a:buClr>
              <a:buSzPts val="1700"/>
              <a:buFont typeface="Times New Roman"/>
              <a:buChar char="❑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utilizes a mechanically balanced pan-tilt mechanism to counteract external disturbances typically originating from movements from vehicle traversing undulated road surfaces on which the gimbal shall be mounted. </a:t>
            </a:r>
          </a:p>
          <a:p>
            <a:pPr marL="457200" lvl="0" indent="-336550">
              <a:lnSpc>
                <a:spcPct val="115000"/>
              </a:lnSpc>
              <a:buClr>
                <a:schemeClr val="dk1"/>
              </a:buClr>
              <a:buSzPts val="1700"/>
              <a:buFont typeface="Times New Roman"/>
              <a:buChar char="❑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performance of the system will be assessed in broadly two aspects namely: Stabilization and Vision based Tracking performance. </a:t>
            </a:r>
          </a:p>
          <a:p>
            <a:pPr marL="457200" lvl="0" indent="-336550">
              <a:lnSpc>
                <a:spcPct val="115000"/>
              </a:lnSpc>
              <a:buClr>
                <a:schemeClr val="dk1"/>
              </a:buClr>
              <a:buSzPts val="1700"/>
              <a:buFont typeface="Times New Roman"/>
              <a:buChar char="❑"/>
            </a:pPr>
            <a:endParaRPr lang="en-US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4E9A7-AAEA-FF26-1A81-49B2CAE6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2081" y="6377216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58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9EA77-C202-B9C0-A3CB-3ED235446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BD4C5-5164-0196-AF77-FB507CC8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D49-D04C-4B42-93EA-601462D25AAB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1D909-8479-488A-798F-2A5425DE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20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5E794C3-397A-D19A-6E8A-FB7F32B831B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7E8A7-94A4-FDB0-DBBA-4376EBD78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4417"/>
            <a:ext cx="7768900" cy="4890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85BB8-542C-1ADD-0C7F-5C9C18701E02}"/>
              </a:ext>
            </a:extLst>
          </p:cNvPr>
          <p:cNvSpPr txBox="1"/>
          <p:nvPr/>
        </p:nvSpPr>
        <p:spPr>
          <a:xfrm>
            <a:off x="453838" y="1165053"/>
            <a:ext cx="85825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Overlay Block Diagram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8598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D5631-3F7F-22EC-F282-2D138D87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70D4-562D-C4FA-4D5A-E1CB9404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1120"/>
            <a:ext cx="7886700" cy="483584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  <a:endParaRPr lang="en-US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D248C-0C4E-6C18-2A23-119BB778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BFEE5-F97B-96DF-CF01-901C3642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B717D8A-66B0-38BE-C619-6388B033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6C311-429C-958E-F65E-057034322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7" y="1449714"/>
            <a:ext cx="8529826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5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874A4-117E-BBDA-7F63-5D2B0C8B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C20A-5D2B-8791-63DE-4DE0C68D5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1120"/>
            <a:ext cx="7886700" cy="483584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  <a:endParaRPr lang="en-US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5F815-882D-050E-9D6A-6D69FA4C8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3BFDF-D9A4-8218-85D1-80A11366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F92EA2-F6B5-D1FA-0E46-731D59E45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5BE9C-14BB-B186-B073-5A61F03CE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478"/>
            <a:ext cx="9144000" cy="49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0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52EFB-9206-B4E9-A72C-EC9881B2D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B950-054C-7B3D-F2DF-00CB7FAD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B73DC-0DED-7C64-D90E-16C8ED1D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4C2020-2BF6-ED85-21F1-612C0445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14" name="video1">
            <a:hlinkClick r:id="" action="ppaction://media"/>
            <a:extLst>
              <a:ext uri="{FF2B5EF4-FFF2-40B4-BE49-F238E27FC236}">
                <a16:creationId xmlns:a16="http://schemas.microsoft.com/office/drawing/2014/main" id="{5A151DC3-759D-1325-B2AC-4CCD884121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573698"/>
            <a:ext cx="7720012" cy="435133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89FC20-37C2-9FA5-574D-45C1A05162FC}"/>
              </a:ext>
            </a:extLst>
          </p:cNvPr>
          <p:cNvSpPr txBox="1"/>
          <p:nvPr/>
        </p:nvSpPr>
        <p:spPr>
          <a:xfrm>
            <a:off x="561414" y="932964"/>
            <a:ext cx="85825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Digital IO Interfacing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3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06EC-2E6D-0759-7EFB-DFF1A7E98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440D-A3A3-089B-C597-D3DEBAB06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56E6-681A-AE5D-EF00-9FF2EB07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97E42A3-72A9-E52A-1161-AEC8787D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2" name="video2">
            <a:hlinkClick r:id="" action="ppaction://media"/>
            <a:extLst>
              <a:ext uri="{FF2B5EF4-FFF2-40B4-BE49-F238E27FC236}">
                <a16:creationId xmlns:a16="http://schemas.microsoft.com/office/drawing/2014/main" id="{B9602070-4E67-4FEC-6DE4-69765A58F8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319" y="1517715"/>
            <a:ext cx="77200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05296-ABB4-314B-B24E-0B7042062A3E}"/>
              </a:ext>
            </a:extLst>
          </p:cNvPr>
          <p:cNvSpPr txBox="1"/>
          <p:nvPr/>
        </p:nvSpPr>
        <p:spPr>
          <a:xfrm>
            <a:off x="561414" y="866473"/>
            <a:ext cx="85825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Analog IO interfacing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11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E1B6A-2EE9-71C9-8B71-3F49504A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DDB96-4621-9117-7A68-75DD2D5E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57F48-3C17-AD5C-0F00-21EA4183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D79032F-9D54-BFA1-D2FF-10C9812E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2" name="video3">
            <a:hlinkClick r:id="" action="ppaction://media"/>
            <a:extLst>
              <a:ext uri="{FF2B5EF4-FFF2-40B4-BE49-F238E27FC236}">
                <a16:creationId xmlns:a16="http://schemas.microsoft.com/office/drawing/2014/main" id="{F1985908-24F8-F10B-4190-CAFAF3B6AF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3143" y="1499054"/>
            <a:ext cx="77200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60BBB-816C-9A0A-6694-6E12D9E33F79}"/>
              </a:ext>
            </a:extLst>
          </p:cNvPr>
          <p:cNvSpPr txBox="1"/>
          <p:nvPr/>
        </p:nvSpPr>
        <p:spPr>
          <a:xfrm>
            <a:off x="628650" y="932071"/>
            <a:ext cx="85825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 Interfacing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0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BE0F3-62CB-AE2C-FD69-09631AF87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AF71F-9C22-ECCA-D34C-EA2D4E1D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AC7EB-5DD2-94D1-BAD6-DB583346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EF0B19-14E8-3F7B-D01E-97AEC441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2" name="video4">
            <a:hlinkClick r:id="" action="ppaction://media"/>
            <a:extLst>
              <a:ext uri="{FF2B5EF4-FFF2-40B4-BE49-F238E27FC236}">
                <a16:creationId xmlns:a16="http://schemas.microsoft.com/office/drawing/2014/main" id="{B391EEFF-02B3-9556-D142-E8124778C3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994" y="1583029"/>
            <a:ext cx="77200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7C5453-D99E-610A-16D6-95F6A44F6E6B}"/>
              </a:ext>
            </a:extLst>
          </p:cNvPr>
          <p:cNvSpPr txBox="1"/>
          <p:nvPr/>
        </p:nvSpPr>
        <p:spPr>
          <a:xfrm>
            <a:off x="628650" y="1016046"/>
            <a:ext cx="85825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29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BE0F3-62CB-AE2C-FD69-09631AF87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AF71F-9C22-ECCA-D34C-EA2D4E1D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AC7EB-5DD2-94D1-BAD6-DB583346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EF0B19-14E8-3F7B-D01E-97AEC441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ynq vid">
            <a:hlinkClick r:id="" action="ppaction://media"/>
            <a:extLst>
              <a:ext uri="{FF2B5EF4-FFF2-40B4-BE49-F238E27FC236}">
                <a16:creationId xmlns:a16="http://schemas.microsoft.com/office/drawing/2014/main" id="{C2D4E1FD-B31C-4F25-BCB1-8CFD9AFFE2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598563"/>
            <a:ext cx="7964844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4CA85-8FC7-538C-B7C8-E36330331E45}"/>
              </a:ext>
            </a:extLst>
          </p:cNvPr>
          <p:cNvSpPr txBox="1"/>
          <p:nvPr/>
        </p:nvSpPr>
        <p:spPr>
          <a:xfrm>
            <a:off x="561414" y="1031580"/>
            <a:ext cx="85825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PS (ARM processor) Benchmark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54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BE0F3-62CB-AE2C-FD69-09631AF87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AF71F-9C22-ECCA-D34C-EA2D4E1D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AC7EB-5DD2-94D1-BAD6-DB583346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EF0B19-14E8-3F7B-D01E-97AEC441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new vid">
            <a:hlinkClick r:id="" action="ppaction://media"/>
            <a:extLst>
              <a:ext uri="{FF2B5EF4-FFF2-40B4-BE49-F238E27FC236}">
                <a16:creationId xmlns:a16="http://schemas.microsoft.com/office/drawing/2014/main" id="{F2A381E1-8B38-0FCE-5249-0658A29B2D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994" y="1617225"/>
            <a:ext cx="7720012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B4941B-6B9D-3A3D-486D-382919D78AE6}"/>
              </a:ext>
            </a:extLst>
          </p:cNvPr>
          <p:cNvSpPr txBox="1"/>
          <p:nvPr/>
        </p:nvSpPr>
        <p:spPr>
          <a:xfrm>
            <a:off x="628650" y="1050242"/>
            <a:ext cx="858258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 (FPGA) Benchmark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448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7B818FE-49C4-AC40-A6D1-FEEBCCE47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965574"/>
              </p:ext>
            </p:extLst>
          </p:nvPr>
        </p:nvGraphicFramePr>
        <p:xfrm>
          <a:off x="304895" y="1945640"/>
          <a:ext cx="7882462" cy="358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760">
                  <a:extLst>
                    <a:ext uri="{9D8B030D-6E8A-4147-A177-3AD203B41FA5}">
                      <a16:colId xmlns:a16="http://schemas.microsoft.com/office/drawing/2014/main" val="4075297678"/>
                    </a:ext>
                  </a:extLst>
                </a:gridCol>
                <a:gridCol w="3507851">
                  <a:extLst>
                    <a:ext uri="{9D8B030D-6E8A-4147-A177-3AD203B41FA5}">
                      <a16:colId xmlns:a16="http://schemas.microsoft.com/office/drawing/2014/main" val="2390063816"/>
                    </a:ext>
                  </a:extLst>
                </a:gridCol>
                <a:gridCol w="3507851">
                  <a:extLst>
                    <a:ext uri="{9D8B030D-6E8A-4147-A177-3AD203B41FA5}">
                      <a16:colId xmlns:a16="http://schemas.microsoft.com/office/drawing/2014/main" val="934715348"/>
                    </a:ext>
                  </a:extLst>
                </a:gridCol>
              </a:tblGrid>
              <a:tr h="849880">
                <a:tc>
                  <a:txBody>
                    <a:bodyPr/>
                    <a:lstStyle/>
                    <a:p>
                      <a:r>
                        <a:rPr lang="en-US" dirty="0" err="1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allocated and/or completed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763341"/>
                  </a:ext>
                </a:extLst>
              </a:tr>
              <a:tr h="849880">
                <a:tc>
                  <a:txBody>
                    <a:bodyPr/>
                    <a:lstStyle/>
                    <a:p>
                      <a:r>
                        <a:rPr lang="en-IN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Sharish K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Simulating Resolver circuit and implementing control to </a:t>
                      </a:r>
                      <a:r>
                        <a:rPr lang="en-US" sz="1400" dirty="0" err="1"/>
                        <a:t>stabilise</a:t>
                      </a:r>
                      <a:r>
                        <a:rPr lang="en-US" sz="1400" dirty="0"/>
                        <a:t> rotor against external disturbance and to tracking of external reference.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948152"/>
                  </a:ext>
                </a:extLst>
              </a:tr>
              <a:tr h="849880">
                <a:tc>
                  <a:txBody>
                    <a:bodyPr/>
                    <a:lstStyle/>
                    <a:p>
                      <a:r>
                        <a:rPr lang="en-IN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Diyanez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Kandasaamy</a:t>
                      </a:r>
                      <a:r>
                        <a:rPr lang="en-IN" dirty="0"/>
                        <a:t> J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PYNQ interfacing, Digital and analog IO interfacing(FPGA), Custom IP generation using VITIS HLS, Integrating the custom IP using VIVADO, PS and PL Benchmark.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64837"/>
                  </a:ext>
                </a:extLst>
              </a:tr>
              <a:tr h="849880">
                <a:tc>
                  <a:txBody>
                    <a:bodyPr/>
                    <a:lstStyle/>
                    <a:p>
                      <a:r>
                        <a:rPr lang="en-IN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Anirudh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CAD modelling, Literature survey, electronics and hardware procurement.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6998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96F6F-A0DF-4FBE-9F14-E8656A482ACD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1118400"/>
            <a:ext cx="8582586" cy="380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457200" lvl="0" indent="-336550">
              <a:lnSpc>
                <a:spcPct val="115000"/>
              </a:lnSpc>
              <a:buClr>
                <a:schemeClr val="dk1"/>
              </a:buClr>
              <a:buSzPts val="1700"/>
              <a:buFont typeface="Times New Roman"/>
              <a:buChar char="❑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an existing pan tilt gimbal comprising onboard sensors and actuators to a FPGA based real-time controller.</a:t>
            </a:r>
          </a:p>
          <a:p>
            <a:pPr marL="457200" lvl="0">
              <a:lnSpc>
                <a:spcPct val="115000"/>
              </a:lnSpc>
            </a:pPr>
            <a:endParaRPr lang="en-US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>
              <a:lnSpc>
                <a:spcPct val="115000"/>
              </a:lnSpc>
              <a:buClr>
                <a:schemeClr val="dk1"/>
              </a:buClr>
              <a:buSzPts val="1700"/>
              <a:buFont typeface="Times New Roman"/>
              <a:buChar char="❑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pan-tilt gimbal control algorithm for mechanical stabilization, that reduces the effect disturbances, both internal and external, on the camera.</a:t>
            </a:r>
          </a:p>
          <a:p>
            <a:pPr marL="457200" lvl="0">
              <a:lnSpc>
                <a:spcPct val="115000"/>
              </a:lnSpc>
            </a:pPr>
            <a:endParaRPr lang="en-US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>
              <a:lnSpc>
                <a:spcPct val="115000"/>
              </a:lnSpc>
              <a:buClr>
                <a:schemeClr val="dk1"/>
              </a:buClr>
              <a:buSzPts val="1700"/>
              <a:buFont typeface="Times New Roman"/>
              <a:buChar char="❑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an agile tracking system that enables the gimbal to lock onto the target specified by the user and follow it, maintaining minimum tracking error under dynamic conditions.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60F7-5C52-AC81-70F5-F56C7BE1BC1D}"/>
              </a:ext>
            </a:extLst>
          </p:cNvPr>
          <p:cNvSpPr txBox="1">
            <a:spLocks/>
          </p:cNvSpPr>
          <p:nvPr/>
        </p:nvSpPr>
        <p:spPr>
          <a:xfrm>
            <a:off x="320208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4239129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62F9A-8ADA-43AD-8868-FCFF28A48E0C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30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1165053"/>
            <a:ext cx="8582586" cy="611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-j. Seong, H. -g. Kang, B. -y. Yeo and H. -p. Lee, "The Stabilization Loop Design for a Two-Axis Gimbal System Using LQG/LTR Controller," 2006 SICE-ICASE International Joint Conference, Busan, Korea (South), 2006, pp. 755-759,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10.1109/SICE.2006.315268.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-H. Nguyen and V. -H. Nguyen, "Robust Control of Two-Axis Gimbal System," 2019 International Symposium on Electrical and Electronics Engineering (ISEE), Ho Chi Minh City, Vietnam, 2019, pp. 177-182,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10.1109/ISEE2.2019.8921070.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Kriouile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Hamida, O. El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Gannour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A. Latif Abdou Moussa, "Real-Time Adaptive Target Tracking via Inverse Kinematics Optimization in Stabilized Systems," in IEEE Access, vol. 13, pp. 145977-145995, 2025,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10.1109/ACCESS.2025.3600197.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Cahyono, Dimas &amp; Habibi, Anang 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Fairuziya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Aina 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Caesarendra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Wahyu. (2025). Design and Implementation of a PID Controller for a Two-Axis Gimbal System Using ESP32. International Journal of Artificial Intelligence &amp; Robotics (IJAIR). 7. 72-82. 10.25139/ijair.v7i2.10771.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P. Lee, "Robust Control of a Two-Axis Gimbaled Seeker Using Loop Shaping Design Procedure," 2019 20th International Carpathian Control Conference (ICCC), Krakow-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Wieliczka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Poland, 2019, pp. 1-6,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10.1109/CarpathianCC.2019.8766056.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/>
              <a:t>Huang, Q., Zhou, J., Chen, X., Yao, Y., Chen, Y., Chen, W., Chen, R., &amp; </a:t>
            </a:r>
            <a:r>
              <a:rPr lang="en-US" sz="1200" dirty="0" err="1"/>
              <a:t>Lv</a:t>
            </a:r>
            <a:r>
              <a:rPr lang="en-US" sz="1200" dirty="0"/>
              <a:t>, Z. (2024). Modeling and Control of a Two-Axis Stabilized Gimbal Based on Kane Method. </a:t>
            </a:r>
            <a:r>
              <a:rPr lang="en-US" sz="1200" i="1" dirty="0"/>
              <a:t>Sensors</a:t>
            </a:r>
            <a:r>
              <a:rPr lang="en-US" sz="1200" dirty="0"/>
              <a:t>, </a:t>
            </a:r>
            <a:r>
              <a:rPr lang="en-US" sz="1200" i="1" dirty="0"/>
              <a:t>24</a:t>
            </a:r>
            <a:r>
              <a:rPr lang="en-US" sz="1200" dirty="0"/>
              <a:t>(11), 3615. </a:t>
            </a:r>
            <a:r>
              <a:rPr lang="en-US" sz="1200" dirty="0">
                <a:hlinkClick r:id="rId3"/>
              </a:rPr>
              <a:t>https://doi.org/10.3390/s24113615</a:t>
            </a:r>
            <a:endParaRPr lang="en-US" sz="12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B7B2EC1-B74E-B7E1-985B-FC57750F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232336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50E8F-7197-AC1F-28AC-0E91C229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64D15-C9EE-EB77-63E1-C33E8624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62F9A-8ADA-43AD-8868-FCFF28A48E0C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A4852-73DF-A576-7292-25269C68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31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2A8E8-7F89-5C69-C260-DE5DAD9251E7}"/>
              </a:ext>
            </a:extLst>
          </p:cNvPr>
          <p:cNvSpPr txBox="1"/>
          <p:nvPr/>
        </p:nvSpPr>
        <p:spPr>
          <a:xfrm>
            <a:off x="453838" y="1165053"/>
            <a:ext cx="8582586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 for PYNQ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https://discuss.pynq.io/t/tutorial-creating-a-hardware-design-for-pynq/1452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https://discuss.pynq.io/t/tutorial-pynq-dma-part-1-hardware-design/31333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https://discuss.pynq.io/t/tutorial-pynq-dma-part-2-using-the-dma-from-pynq/31344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https://discuss.pynq.io/t/tutorial-using-a-hls-stream-ip-with-dma-part-1-hls-design/33445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https://discuss.pynq.io/t/tutorial-using-a-hls-stream-ip-with-dma-part-2-vivado-design/3345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4EAE281-89C7-66B4-4DD5-B2222790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902448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3838" y="160880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D4C05-E513-D6AC-21CB-856619678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EC1C1-C292-BF3A-995A-1DC59FF6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96F6F-A0DF-4FBE-9F14-E8656A482ACD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E335F-6BDF-FD6C-6465-5723696A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4283A-210B-4E64-D46F-13CF978B988E}"/>
              </a:ext>
            </a:extLst>
          </p:cNvPr>
          <p:cNvSpPr txBox="1"/>
          <p:nvPr/>
        </p:nvSpPr>
        <p:spPr>
          <a:xfrm>
            <a:off x="453838" y="1118400"/>
            <a:ext cx="8582586" cy="428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Tasks achieved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complete a literature survey on the control and tracking algorithms deployed in our project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complete a MATLAB simulation on resolver circuit and implemented a test controller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a benchmark of a Laplacian filter on an image on both FPGA and ARM processor and compare their average latency using VIVADO and VITIS HLS.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complete CAD designs and fabrication of camera, sensor mounts.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8CCE99F-EF86-492E-3858-6C54E009FE2A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6F36F-FFDA-2CFC-8B15-20822A918B76}"/>
              </a:ext>
            </a:extLst>
          </p:cNvPr>
          <p:cNvSpPr txBox="1">
            <a:spLocks/>
          </p:cNvSpPr>
          <p:nvPr/>
        </p:nvSpPr>
        <p:spPr>
          <a:xfrm>
            <a:off x="320208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366339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A8F34-DF2F-A384-7397-D5FA1792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9E0A-A4A8-EDD1-8CDA-DCDAB5DE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C21397-FC6C-C823-EBAB-4318C5C16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178846"/>
              </p:ext>
            </p:extLst>
          </p:nvPr>
        </p:nvGraphicFramePr>
        <p:xfrm>
          <a:off x="727788" y="1146017"/>
          <a:ext cx="7937745" cy="5361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435">
                  <a:extLst>
                    <a:ext uri="{9D8B030D-6E8A-4147-A177-3AD203B41FA5}">
                      <a16:colId xmlns:a16="http://schemas.microsoft.com/office/drawing/2014/main" val="2801228781"/>
                    </a:ext>
                  </a:extLst>
                </a:gridCol>
                <a:gridCol w="2284762">
                  <a:extLst>
                    <a:ext uri="{9D8B030D-6E8A-4147-A177-3AD203B41FA5}">
                      <a16:colId xmlns:a16="http://schemas.microsoft.com/office/drawing/2014/main" val="2800106182"/>
                    </a:ext>
                  </a:extLst>
                </a:gridCol>
                <a:gridCol w="1890722">
                  <a:extLst>
                    <a:ext uri="{9D8B030D-6E8A-4147-A177-3AD203B41FA5}">
                      <a16:colId xmlns:a16="http://schemas.microsoft.com/office/drawing/2014/main" val="3291605134"/>
                    </a:ext>
                  </a:extLst>
                </a:gridCol>
                <a:gridCol w="1637413">
                  <a:extLst>
                    <a:ext uri="{9D8B030D-6E8A-4147-A177-3AD203B41FA5}">
                      <a16:colId xmlns:a16="http://schemas.microsoft.com/office/drawing/2014/main" val="4182870791"/>
                    </a:ext>
                  </a:extLst>
                </a:gridCol>
                <a:gridCol w="1637413">
                  <a:extLst>
                    <a:ext uri="{9D8B030D-6E8A-4147-A177-3AD203B41FA5}">
                      <a16:colId xmlns:a16="http://schemas.microsoft.com/office/drawing/2014/main" val="4178416390"/>
                    </a:ext>
                  </a:extLst>
                </a:gridCol>
              </a:tblGrid>
              <a:tr h="66268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Paper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 &amp; year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124017"/>
                  </a:ext>
                </a:extLst>
              </a:tr>
              <a:tr h="8011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Real-Time Adaptive Target Tracking via Inverse Kinematics Optimization in Stabilized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Abderahman </a:t>
                      </a:r>
                      <a:r>
                        <a:rPr lang="en-IN" sz="12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Kriouile</a:t>
                      </a:r>
                      <a:r>
                        <a:rPr lang="en-IN" sz="12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Soufiane Hamida</a:t>
                      </a:r>
                      <a:br>
                        <a:rPr lang="en-I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Oussama, El </a:t>
                      </a:r>
                      <a:r>
                        <a:rPr lang="en-IN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Gannour</a:t>
                      </a:r>
                      <a:r>
                        <a:rPr lang="en-I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Abdoul Latif Abdou Moussa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IEEE, </a:t>
                      </a:r>
                      <a:r>
                        <a:rPr lang="en-I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August 2025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Adopting Inverse Kinematic optimization to reduce latency and improve the accuracy in real-time</a:t>
                      </a:r>
                      <a:endParaRPr lang="en-I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600847"/>
                  </a:ext>
                </a:extLst>
              </a:tr>
              <a:tr h="7573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Discriminative Correlation Filter Tracker with Channel and Spatial Reliability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Alan </a:t>
                      </a:r>
                      <a:r>
                        <a:rPr lang="en-IN" sz="1200" dirty="0" err="1"/>
                        <a:t>Lukeži</a:t>
                      </a:r>
                      <a:r>
                        <a:rPr lang="en-IN" sz="1200" dirty="0" err="1">
                          <a:effectLst/>
                        </a:rPr>
                        <a:t>č</a:t>
                      </a:r>
                      <a:r>
                        <a:rPr lang="en-IN" sz="1200" dirty="0"/>
                        <a:t>, Tomas </a:t>
                      </a:r>
                      <a:r>
                        <a:rPr lang="en-IN" sz="1200" i="0" dirty="0" err="1"/>
                        <a:t>Vojíř</a:t>
                      </a:r>
                      <a:r>
                        <a:rPr lang="en-IN" sz="1200" dirty="0"/>
                        <a:t>, Luka </a:t>
                      </a:r>
                      <a:r>
                        <a:rPr lang="en-I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Č</a:t>
                      </a:r>
                      <a:r>
                        <a:rPr lang="en-IN" sz="1200" dirty="0" err="1"/>
                        <a:t>ehovin</a:t>
                      </a:r>
                      <a:r>
                        <a:rPr lang="en-IN" sz="1200" dirty="0"/>
                        <a:t> Zajc, Jiří Matas and Matej Kristan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International Journal of Computer Vision, 14 Jan 2019</a:t>
                      </a:r>
                      <a:endParaRPr lang="en-IN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Reference for implementing spatial reliability in tracking algorithms</a:t>
                      </a:r>
                      <a:endParaRPr lang="en-I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2399"/>
                  </a:ext>
                </a:extLst>
              </a:tr>
              <a:tr h="10413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Modeling and Control of a Two-Axis Stabilized Gimbal Based on Kane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Qixuan Huang, Jiaxing Zhou, Xiang Chen, </a:t>
                      </a:r>
                      <a:r>
                        <a:rPr lang="en-I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Youxin</a:t>
                      </a:r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Yao, Yuhao Chen, Wei Chen</a:t>
                      </a:r>
                      <a:endParaRPr lang="en-I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Runjing</a:t>
                      </a:r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Chen and </a:t>
                      </a:r>
                      <a:r>
                        <a:rPr lang="en-I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Zhisheng</a:t>
                      </a:r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Lv</a:t>
                      </a:r>
                      <a:endParaRPr lang="en-IN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dirty="0"/>
                        <a:t>Sensors, </a:t>
                      </a:r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June 2024</a:t>
                      </a:r>
                      <a:endParaRPr lang="en-I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Utilizing the Kane Method for dynamic modeling to simplify the complex equations of motion</a:t>
                      </a:r>
                      <a:endParaRPr lang="en-I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26936"/>
                  </a:ext>
                </a:extLst>
              </a:tr>
              <a:tr h="6626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Robust Control of a Two-Axis Gimbaled Seeker Using Loop Shaping Design Procedure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Ho Pyeong 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IEEE, </a:t>
                      </a:r>
                      <a:r>
                        <a:rPr lang="en-I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 July 2019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Implementing a Loop Shaping design procedure to ensure robust performance and stability</a:t>
                      </a:r>
                      <a:endParaRPr lang="en-I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03824"/>
                  </a:ext>
                </a:extLst>
              </a:tr>
              <a:tr h="7573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Stabilization Loop Design for a Two-Axis Gimbal System Using LQG/LTR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Ki-Jun Seong, Ho-Gyun Kang, Bo-Yeon Yeol, and Ho-Pyeong 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IEEE, 18 Oct 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Adopting the LQG/LTR controller framework for the stabilization loop</a:t>
                      </a:r>
                      <a:endParaRPr lang="en-I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45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33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963348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required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735480"/>
              </p:ext>
            </p:extLst>
          </p:nvPr>
        </p:nvGraphicFramePr>
        <p:xfrm>
          <a:off x="453837" y="1610550"/>
          <a:ext cx="8394330" cy="460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6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6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6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Palatino Linotype" panose="02040502050505030304" pitchFamily="18" charset="0"/>
                        </a:rPr>
                        <a:t>Pynq</a:t>
                      </a:r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 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Dual-Core ARM cortex A9, DDR3 512MB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Limit 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Optical limit 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340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MOSFET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4.5-18V 1.5A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PLA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1Kg,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Operational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LM324N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Kollmorgen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QT1903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1044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77BFE-FC95-936C-2D90-5F9AF74B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F8DB5-94C8-1AA1-2A64-47629946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D49-D04C-4B42-93EA-601462D25AAB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394D0-36A3-637D-5DD5-A56C2A61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7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A680B-8B45-3872-7463-98497F6727A9}"/>
              </a:ext>
            </a:extLst>
          </p:cNvPr>
          <p:cNvSpPr txBox="1"/>
          <p:nvPr/>
        </p:nvSpPr>
        <p:spPr>
          <a:xfrm>
            <a:off x="453838" y="1165053"/>
            <a:ext cx="8582586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9933A38-22F9-DBEA-B305-83B71325655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3" name="Google Shape;141;g39db57a359f_0_0">
            <a:extLst>
              <a:ext uri="{FF2B5EF4-FFF2-40B4-BE49-F238E27FC236}">
                <a16:creationId xmlns:a16="http://schemas.microsoft.com/office/drawing/2014/main" id="{6FAF60E4-B9C7-1B9B-2F8B-FF35867CA8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3766" t="-8049"/>
          <a:stretch/>
        </p:blipFill>
        <p:spPr>
          <a:xfrm>
            <a:off x="9331" y="1019668"/>
            <a:ext cx="9144000" cy="5191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93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D49-D04C-4B42-93EA-601462D25AAB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8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1165053"/>
            <a:ext cx="8582586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Resolver Methodology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8FE43BF-917B-E277-D8FE-A29A54ACAF8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2AE60F-2719-783A-CEEA-FFC04FC1E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7298"/>
            <a:ext cx="9144000" cy="35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18808-6145-0A71-4675-D48ECF77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D4BB7-BE94-271F-18B6-8AA4F076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D49-D04C-4B42-93EA-601462D25AAB}" type="datetime1">
              <a:rPr lang="en-US" smtClean="0">
                <a:latin typeface="Arial Black" panose="020B0A04020102020204" pitchFamily="34" charset="0"/>
              </a:rPr>
              <a:t>1/20/2026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0ACC1-F283-CA3B-0C8A-3B35113D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9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BD5D-863F-3ACD-822E-22B1E7A3D659}"/>
              </a:ext>
            </a:extLst>
          </p:cNvPr>
          <p:cNvSpPr txBox="1"/>
          <p:nvPr/>
        </p:nvSpPr>
        <p:spPr>
          <a:xfrm>
            <a:off x="453838" y="1165053"/>
            <a:ext cx="8582586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SPWM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74E9369-D127-D78C-D080-1401F035D18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57617-9F68-4DE6-F220-218A66828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1" y="1741038"/>
            <a:ext cx="8582586" cy="45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6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1992</TotalTime>
  <Words>1487</Words>
  <Application>Microsoft Office PowerPoint</Application>
  <PresentationFormat>On-screen Show (4:3)</PresentationFormat>
  <Paragraphs>281</Paragraphs>
  <Slides>32</Slides>
  <Notes>16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Palatino Linotype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thegoodgamer656@outlook.com</cp:lastModifiedBy>
  <cp:revision>52</cp:revision>
  <dcterms:created xsi:type="dcterms:W3CDTF">2018-08-13T09:05:25Z</dcterms:created>
  <dcterms:modified xsi:type="dcterms:W3CDTF">2026-01-21T04:14:44Z</dcterms:modified>
</cp:coreProperties>
</file>